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DE2FE-53FD-42DB-812A-B6BFE9F153F8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E787F-9B5C-4DA9-A349-9D207072F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847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DAD9F-2C84-45C9-8938-3601FAEF3A2C}" type="slidenum">
              <a:rPr lang="ru-RU" smtClean="0">
                <a:solidFill>
                  <a:prstClr val="black"/>
                </a:solidFill>
              </a:rPr>
              <a:pPr/>
              <a:t>31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002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C83E8-76B3-44AA-A996-AB30B92871D4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95B1-37E5-4E5E-B749-C9EDD9ADA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28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C83E8-76B3-44AA-A996-AB30B92871D4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95B1-37E5-4E5E-B749-C9EDD9ADA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456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C83E8-76B3-44AA-A996-AB30B92871D4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95B1-37E5-4E5E-B749-C9EDD9ADA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591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C83E8-76B3-44AA-A996-AB30B92871D4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95B1-37E5-4E5E-B749-C9EDD9ADA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798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C83E8-76B3-44AA-A996-AB30B92871D4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95B1-37E5-4E5E-B749-C9EDD9ADA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41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C83E8-76B3-44AA-A996-AB30B92871D4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95B1-37E5-4E5E-B749-C9EDD9ADA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55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C83E8-76B3-44AA-A996-AB30B92871D4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95B1-37E5-4E5E-B749-C9EDD9ADA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10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C83E8-76B3-44AA-A996-AB30B92871D4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95B1-37E5-4E5E-B749-C9EDD9ADA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65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C83E8-76B3-44AA-A996-AB30B92871D4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95B1-37E5-4E5E-B749-C9EDD9ADA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72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C83E8-76B3-44AA-A996-AB30B92871D4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95B1-37E5-4E5E-B749-C9EDD9ADA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484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C83E8-76B3-44AA-A996-AB30B92871D4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D95B1-37E5-4E5E-B749-C9EDD9ADA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22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C83E8-76B3-44AA-A996-AB30B92871D4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D95B1-37E5-4E5E-B749-C9EDD9ADAF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825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9" Type="http://schemas.openxmlformats.org/officeDocument/2006/relationships/image" Target="../media/image52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1624" y="1772816"/>
            <a:ext cx="7498080" cy="36004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квалификационная категория – 36 (51,4%)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квалификационная категория – 29 (41,42%)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категории – 5 (7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762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2376" y="116632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solidFill>
                  <a:srgbClr val="C00000"/>
                </a:solidFill>
              </a:rPr>
              <a:t/>
            </a:r>
            <a:br>
              <a:rPr lang="ru-RU" sz="3600" b="1" i="1" dirty="0">
                <a:solidFill>
                  <a:srgbClr val="C00000"/>
                </a:solidFill>
              </a:rPr>
            </a:br>
            <a:r>
              <a:rPr lang="ru-RU" sz="3600" b="1" i="1" dirty="0">
                <a:solidFill>
                  <a:srgbClr val="C00000"/>
                </a:solidFill>
              </a:rPr>
              <a:t/>
            </a:r>
            <a:br>
              <a:rPr lang="ru-RU" sz="3600" b="1" i="1" dirty="0">
                <a:solidFill>
                  <a:srgbClr val="C00000"/>
                </a:solidFill>
              </a:rPr>
            </a:br>
            <a:r>
              <a:rPr lang="ru-RU" sz="3600" b="1" i="1" dirty="0"/>
              <a:t>Республиканский </a:t>
            </a:r>
            <a:r>
              <a:rPr lang="ru-RU" sz="3600" b="1" i="1" dirty="0"/>
              <a:t>этап Всероссийских </a:t>
            </a:r>
            <a:r>
              <a:rPr lang="ru-RU" sz="3600" b="1" i="1" dirty="0" err="1"/>
              <a:t>Занковских</a:t>
            </a:r>
            <a:r>
              <a:rPr lang="ru-RU" sz="3600" b="1" i="1" dirty="0"/>
              <a:t> чтений</a:t>
            </a:r>
            <a:br>
              <a:rPr lang="ru-RU" sz="3600" b="1" i="1" dirty="0"/>
            </a:br>
            <a:r>
              <a:rPr lang="ru-RU" sz="3600" b="1" i="1" dirty="0"/>
              <a:t/>
            </a:r>
            <a:br>
              <a:rPr lang="ru-RU" sz="3600" b="1" i="1" dirty="0"/>
            </a:br>
            <a:endParaRPr lang="ru-RU" sz="3600" b="1" i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1" y="1484908"/>
            <a:ext cx="3744416" cy="269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484874"/>
            <a:ext cx="3600400" cy="260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61" y="4077159"/>
            <a:ext cx="3312367" cy="285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88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42864" y="116632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Патриотическое воспитание</a:t>
            </a:r>
            <a:endParaRPr lang="ru-RU" dirty="0"/>
          </a:p>
        </p:txBody>
      </p:sp>
      <p:pic>
        <p:nvPicPr>
          <p:cNvPr id="3891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94489" y="1197042"/>
            <a:ext cx="3675062" cy="2447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197042"/>
            <a:ext cx="3675062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844" y="3717033"/>
            <a:ext cx="4426396" cy="2834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9678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0"/>
            <a:ext cx="82089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65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919536" y="44624"/>
            <a:ext cx="8496944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710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03512" y="0"/>
            <a:ext cx="8712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64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90574" y="2051317"/>
            <a:ext cx="3834426" cy="4041999"/>
          </a:xfrm>
        </p:spPr>
        <p:txBody>
          <a:bodyPr>
            <a:normAutofit/>
          </a:bodyPr>
          <a:lstStyle/>
          <a:p>
            <a:pPr algn="ctr"/>
            <a:r>
              <a:rPr lang="ru-RU" sz="4500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Школьный инженерно-математический центр</a:t>
            </a:r>
            <a:br>
              <a:rPr lang="ru-RU" sz="4500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500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2020-2021</a:t>
            </a:r>
            <a:r>
              <a:rPr lang="ru-RU" sz="4500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4500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500" dirty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 учебный год</a:t>
            </a:r>
          </a:p>
        </p:txBody>
      </p:sp>
      <p:pic>
        <p:nvPicPr>
          <p:cNvPr id="1027" name="Picture 3" descr="F:\Музей\Документация\вид школы\В овал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774" y="190091"/>
            <a:ext cx="1891594" cy="189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s://psaonline.ru/wp-content/uploads/2018/06/Inzhenernyj-tsentr.jpg"/>
          <p:cNvSpPr>
            <a:spLocks noChangeAspect="1" noChangeArrowheads="1"/>
          </p:cNvSpPr>
          <p:nvPr/>
        </p:nvSpPr>
        <p:spPr bwMode="auto">
          <a:xfrm>
            <a:off x="2783681" y="-144461"/>
            <a:ext cx="2286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825" y="4437302"/>
            <a:ext cx="2328863" cy="1924051"/>
          </a:xfrm>
          <a:prstGeom prst="rect">
            <a:avLst/>
          </a:prstGeom>
        </p:spPr>
      </p:pic>
      <p:pic>
        <p:nvPicPr>
          <p:cNvPr id="7" name="Рисунок 6" descr="Эмблема copy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701" y="2081051"/>
            <a:ext cx="1655060" cy="2232248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60650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222" y="188640"/>
            <a:ext cx="7660332" cy="119103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Щербаков Александр Васильевич-преподаватель курса: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«Начертательная геометрия»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chitel\Desktop\IMG-20211221-WA0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1644799"/>
            <a:ext cx="5561384" cy="495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929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4" y="164707"/>
            <a:ext cx="8856984" cy="749763"/>
          </a:xfrm>
        </p:spPr>
        <p:txBody>
          <a:bodyPr/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игра-викторина «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Брейн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-ринг», 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посвященная 60-летию полета человека в космос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901" y="1028733"/>
            <a:ext cx="5196645" cy="52026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30" y="1028734"/>
            <a:ext cx="2976050" cy="52846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382" y="4653050"/>
            <a:ext cx="2082449" cy="208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4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7530" y="3"/>
            <a:ext cx="8712968" cy="978539"/>
          </a:xfrm>
        </p:spPr>
        <p:txBody>
          <a:bodyPr>
            <a:no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научно-исследовательская  конференция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судостроению, посвященная  Б. Е.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Бутоме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3621129"/>
            <a:ext cx="3297924" cy="2916831"/>
          </a:xfrm>
          <a:prstGeom prst="rect">
            <a:avLst/>
          </a:prstGeom>
        </p:spPr>
      </p:pic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2064" y="3597131"/>
            <a:ext cx="3783146" cy="30610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8" y="1028803"/>
            <a:ext cx="2718681" cy="24166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62" y="4442979"/>
            <a:ext cx="2892390" cy="23534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32" y="1068664"/>
            <a:ext cx="2744679" cy="23082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6" y="1028835"/>
            <a:ext cx="2832977" cy="251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781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75520" y="188640"/>
            <a:ext cx="8568952" cy="1368152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703512" y="116632"/>
            <a:ext cx="8712968" cy="1152128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КУРСА: «ЛАЗЕРНЫЕ ТЕХНОЛОГИИ» </a:t>
            </a:r>
          </a:p>
          <a:p>
            <a:pPr algn="ctr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ТЕХНИЧЕСКИХ НАУК, </a:t>
            </a:r>
          </a:p>
          <a:p>
            <a:pPr algn="ctr"/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ЗАВ. КАФЕДРОЙ МАШИНОСТРОЕНИЯ АБЗАЛОВ АРТУР РУДОЛЬФОВИЧ 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14180" y="1793612"/>
            <a:ext cx="5105405" cy="41702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32119" y="1977100"/>
            <a:ext cx="5090649" cy="381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 комиссии по проверке работ ГИА по математике</a:t>
            </a: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2855640" y="2420888"/>
            <a:ext cx="7498080" cy="2485256"/>
          </a:xfrm>
        </p:spPr>
        <p:txBody>
          <a:bodyPr/>
          <a:lstStyle/>
          <a:p>
            <a:pPr eaLnBrk="1" hangingPunct="1"/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Шулаева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Николаевна</a:t>
            </a:r>
          </a:p>
          <a:p>
            <a:pPr eaLnBrk="1" hangingPunct="1"/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Чеканина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Геннадьевна</a:t>
            </a:r>
          </a:p>
          <a:p>
            <a:pPr eaLnBrk="1" hangingPunct="1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Майстренко Оксана Юрьевна</a:t>
            </a:r>
          </a:p>
        </p:txBody>
      </p:sp>
    </p:spTree>
    <p:extLst>
      <p:ext uri="{BB962C8B-B14F-4D97-AF65-F5344CB8AC3E}">
        <p14:creationId xmlns:p14="http://schemas.microsoft.com/office/powerpoint/2010/main" val="428029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652" y="476672"/>
            <a:ext cx="6318702" cy="6048672"/>
          </a:xfrm>
        </p:spPr>
      </p:pic>
    </p:spTree>
    <p:extLst>
      <p:ext uri="{BB962C8B-B14F-4D97-AF65-F5344CB8AC3E}">
        <p14:creationId xmlns:p14="http://schemas.microsoft.com/office/powerpoint/2010/main" val="1625887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10" y="201262"/>
            <a:ext cx="7488832" cy="665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562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083" y="1142748"/>
            <a:ext cx="6318703" cy="5616624"/>
          </a:xfrm>
        </p:spPr>
      </p:pic>
      <p:sp>
        <p:nvSpPr>
          <p:cNvPr id="6" name="Прямоугольник 5"/>
          <p:cNvSpPr/>
          <p:nvPr/>
        </p:nvSpPr>
        <p:spPr>
          <a:xfrm>
            <a:off x="2963653" y="188643"/>
            <a:ext cx="63187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итоговых индивидуальных проектов </a:t>
            </a:r>
          </a:p>
          <a:p>
            <a:pPr algn="ctr"/>
            <a:r>
              <a:rPr 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курсу: </a:t>
            </a:r>
            <a:r>
              <a:rPr 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«Лазерные технологии»</a:t>
            </a:r>
          </a:p>
        </p:txBody>
      </p:sp>
    </p:spTree>
    <p:extLst>
      <p:ext uri="{BB962C8B-B14F-4D97-AF65-F5344CB8AC3E}">
        <p14:creationId xmlns:p14="http://schemas.microsoft.com/office/powerpoint/2010/main" val="3016143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164707"/>
            <a:ext cx="8640960" cy="7497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«Агро НТИ – 2021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 (заочный тур)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08168" y="1592168"/>
            <a:ext cx="2952328" cy="2916350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Финалисты: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Хасанов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сгат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Смагин Севастьян 9А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Халимов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Рэм 9А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1" y="980729"/>
            <a:ext cx="5711947" cy="57000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2" t="30799" r="5992" b="31800"/>
          <a:stretch/>
        </p:blipFill>
        <p:spPr>
          <a:xfrm>
            <a:off x="4283882" y="871415"/>
            <a:ext cx="3197086" cy="144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21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60648"/>
            <a:ext cx="8568952" cy="6376708"/>
          </a:xfrm>
        </p:spPr>
      </p:pic>
    </p:spTree>
    <p:extLst>
      <p:ext uri="{BB962C8B-B14F-4D97-AF65-F5344CB8AC3E}">
        <p14:creationId xmlns:p14="http://schemas.microsoft.com/office/powerpoint/2010/main" val="12094249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9911"/>
            <a:ext cx="6974538" cy="619958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3909053"/>
            <a:ext cx="291632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024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7" y="164644"/>
            <a:ext cx="7920880" cy="6560285"/>
          </a:xfrm>
        </p:spPr>
      </p:pic>
    </p:spTree>
    <p:extLst>
      <p:ext uri="{BB962C8B-B14F-4D97-AF65-F5344CB8AC3E}">
        <p14:creationId xmlns:p14="http://schemas.microsoft.com/office/powerpoint/2010/main" val="23557081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111" y="932791"/>
            <a:ext cx="4469824" cy="38907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75557" y="44625"/>
            <a:ext cx="8835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X </a:t>
            </a:r>
            <a:r>
              <a:rPr lang="ru-RU" sz="2400" b="1" dirty="0">
                <a:solidFill>
                  <a:srgbClr val="000000"/>
                </a:solidFill>
              </a:rPr>
              <a:t>Всероссийская школьная неделя высоких технологий и </a:t>
            </a:r>
          </a:p>
          <a:p>
            <a:pPr algn="ctr"/>
            <a:r>
              <a:rPr lang="ru-RU" sz="2400" b="1" dirty="0" err="1">
                <a:solidFill>
                  <a:srgbClr val="000000"/>
                </a:solidFill>
              </a:rPr>
              <a:t>технопредпринимательства</a:t>
            </a:r>
            <a:r>
              <a:rPr lang="ru-RU" sz="2400" b="1" dirty="0">
                <a:solidFill>
                  <a:srgbClr val="000000"/>
                </a:solidFill>
              </a:rPr>
              <a:t>   школ участниц «РОСНАНО»</a:t>
            </a:r>
            <a:endParaRPr lang="ru-RU" sz="2400" b="1" dirty="0">
              <a:solidFill>
                <a:srgbClr val="0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238" y="932723"/>
            <a:ext cx="4405066" cy="387416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4369157"/>
            <a:ext cx="2676166" cy="23728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495" y="4369157"/>
            <a:ext cx="2722882" cy="23728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5" y="4390651"/>
            <a:ext cx="2646348" cy="2351389"/>
          </a:xfrm>
          <a:prstGeom prst="rect">
            <a:avLst/>
          </a:prstGeom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9187062" y="595528"/>
          <a:ext cx="1423899" cy="2457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8" imgW="5829300" imgH="7543600" progId="AcroExch.Document.DC">
                  <p:embed/>
                </p:oleObj>
              </mc:Choice>
              <mc:Fallback>
                <p:oleObj name="Acrobat Document" r:id="rId8" imgW="5829300" imgH="7543600" progId="AcroExch.Document.DC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187062" y="595528"/>
                        <a:ext cx="1423899" cy="24571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6217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допка-2021\IMG_029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069" y="440293"/>
            <a:ext cx="3275867" cy="59166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663952" y="1284387"/>
            <a:ext cx="488412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 дополнительного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Нуруллин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Адель Рустамович</a:t>
            </a:r>
            <a:endParaRPr lang="ru-RU" sz="40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9217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PHOTO-2021-10-05-12-48-2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9" r="13540"/>
          <a:stretch/>
        </p:blipFill>
        <p:spPr bwMode="auto">
          <a:xfrm>
            <a:off x="1991545" y="548680"/>
            <a:ext cx="3419475" cy="581691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807968" y="1151793"/>
            <a:ext cx="4631432" cy="4044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 дополнительного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Шакирова Гульнара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Мизхатовна</a:t>
            </a:r>
            <a:endParaRPr lang="ru-RU" sz="40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31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84032" y="836712"/>
            <a:ext cx="4232368" cy="5017180"/>
          </a:xfrm>
        </p:spPr>
        <p:txBody>
          <a:bodyPr>
            <a:noAutofit/>
          </a:bodyPr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 Михайловна Миронова – победитель муниципального этапа республиканского конкурса профессионального мастерства Учитель года  «Воспитать человека» в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номинации ««Инновации и традиции в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преподавании», 2021 г.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2667001" y="5591094"/>
            <a:ext cx="4588328" cy="130627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т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4" y="0"/>
            <a:ext cx="4608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7837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допка-2021\PHOTO-2021-10-09-11-29-3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237750"/>
            <a:ext cx="3897602" cy="64707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120179" y="1052736"/>
            <a:ext cx="429630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Педагог дополнительного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образования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Ростовцева Ольга Александровна</a:t>
            </a:r>
            <a:endParaRPr lang="ru-RU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806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667660"/>
            <a:ext cx="4334252" cy="56416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12025" y="980729"/>
            <a:ext cx="4216299" cy="3960735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Шевелёва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Екатерина Викторовна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9025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09901" y="1908530"/>
            <a:ext cx="5248880" cy="15933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9920" y="4036185"/>
            <a:ext cx="5068229" cy="10387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613" y="854742"/>
            <a:ext cx="4486689" cy="46065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961" y="955102"/>
            <a:ext cx="3507394" cy="421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270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91544" y="642292"/>
            <a:ext cx="8208912" cy="5595020"/>
          </a:xfrm>
        </p:spPr>
        <p:txBody>
          <a:bodyPr>
            <a:noAutofit/>
          </a:bodyPr>
          <a:lstStyle/>
          <a:p>
            <a:pPr algn="ctr"/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6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</a:t>
            </a:r>
            <a:br>
              <a:rPr lang="ru-RU" sz="216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6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конференция по судостроению, </a:t>
            </a:r>
            <a:br>
              <a:rPr lang="ru-RU" sz="216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6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посвященная Б. Е. </a:t>
            </a:r>
            <a:r>
              <a:rPr lang="ru-RU" sz="216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Бутоме</a:t>
            </a:r>
            <a:r>
              <a:rPr lang="ru-RU" sz="216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среди учащихся  Ассоциированных школ ЮНЕСКО и клубов друзей ЮНЕСКО Республики Татарстан и Российской Федерации, </a:t>
            </a:r>
            <a:r>
              <a:rPr lang="ru-RU" sz="216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21.01.2022 </a:t>
            </a:r>
            <a:r>
              <a:rPr lang="ru-RU" sz="216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sz="14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918" y="1298801"/>
            <a:ext cx="1705895" cy="155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Эмблема copy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347" y="918400"/>
            <a:ext cx="1489554" cy="200902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Picture 3" descr="F:\Музей\Документация\вид школы\В овале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039" y="1225555"/>
            <a:ext cx="1702435" cy="170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1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1884821" y="332656"/>
            <a:ext cx="8640960" cy="898684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ru-RU" sz="28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</a:t>
            </a:r>
            <a:r>
              <a:rPr lang="ru-RU" altLang="ru-RU" sz="288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научно-практическая конференция «Татары, прославившие свой народ», </a:t>
            </a:r>
            <a:r>
              <a:rPr lang="ru-RU" sz="28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28.01.2022 </a:t>
            </a:r>
            <a:r>
              <a:rPr lang="ru-RU" sz="28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ru-RU" altLang="ru-RU" sz="288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8" descr="https://edu.tatar.ru/upload/gallery_photo/15023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020" y="1882659"/>
            <a:ext cx="2691765" cy="20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Рисунок 5" descr="C:\Users\Admin\Desktop\21_02_2019 Конференция посвященная родному языку\f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298" y="1882659"/>
            <a:ext cx="2550528" cy="196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Рисунок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0" t="18205" r="12013" b="8974"/>
          <a:stretch>
            <a:fillRect/>
          </a:stretch>
        </p:blipFill>
        <p:spPr bwMode="auto">
          <a:xfrm>
            <a:off x="2353039" y="4107658"/>
            <a:ext cx="2622788" cy="2117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Рисунок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1" t="13077" r="12335" b="8717"/>
          <a:stretch>
            <a:fillRect/>
          </a:stretch>
        </p:blipFill>
        <p:spPr bwMode="auto">
          <a:xfrm>
            <a:off x="7365804" y="4107658"/>
            <a:ext cx="2709981" cy="2407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Объект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77" t="18134" r="35680" b="16637"/>
          <a:stretch>
            <a:fillRect/>
          </a:stretch>
        </p:blipFill>
        <p:spPr bwMode="auto">
          <a:xfrm>
            <a:off x="5203390" y="2272903"/>
            <a:ext cx="2003822" cy="3883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067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5520" y="760050"/>
            <a:ext cx="859009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320" b="1" dirty="0">
              <a:solidFill>
                <a:srgbClr val="002060"/>
              </a:solidFill>
              <a:cs typeface="Aharoni" pitchFamily="2" charset="-79"/>
            </a:endParaRPr>
          </a:p>
          <a:p>
            <a:pPr algn="ctr"/>
            <a:endParaRPr lang="ru-RU" sz="4500" b="1" dirty="0">
              <a:solidFill>
                <a:srgbClr val="002060"/>
              </a:solidFill>
              <a:latin typeface="Algerian" pitchFamily="82" charset="0"/>
              <a:cs typeface="Aharoni" pitchFamily="2" charset="-79"/>
            </a:endParaRPr>
          </a:p>
          <a:p>
            <a:pPr algn="ctr"/>
            <a:endParaRPr lang="ru-RU" sz="4860" b="1" dirty="0">
              <a:solidFill>
                <a:srgbClr val="002060"/>
              </a:solidFill>
              <a:latin typeface="Algerian" pitchFamily="82" charset="0"/>
              <a:cs typeface="Aharoni" pitchFamily="2" charset="-79"/>
            </a:endParaRPr>
          </a:p>
          <a:p>
            <a:pPr algn="ctr"/>
            <a:endParaRPr lang="ru-RU" sz="4860" b="1" dirty="0">
              <a:solidFill>
                <a:srgbClr val="002060"/>
              </a:solidFill>
              <a:latin typeface="Algerian" pitchFamily="82" charset="0"/>
              <a:cs typeface="Aharoni" pitchFamily="2" charset="-79"/>
            </a:endParaRPr>
          </a:p>
          <a:p>
            <a:pPr algn="ctr"/>
            <a:r>
              <a:rPr lang="en-US" sz="3600" b="1" dirty="0">
                <a:solidFill>
                  <a:srgbClr val="002060"/>
                </a:solidFill>
                <a:latin typeface="Algerian" pitchFamily="82" charset="0"/>
                <a:cs typeface="Aharoni" pitchFamily="2" charset="-79"/>
              </a:rPr>
              <a:t>VIII </a:t>
            </a:r>
            <a:r>
              <a:rPr lang="ru-RU" sz="3600" b="1" dirty="0">
                <a:solidFill>
                  <a:srgbClr val="002060"/>
                </a:solidFill>
                <a:latin typeface="Algerian" pitchFamily="82" charset="0"/>
                <a:cs typeface="Aharoni" pitchFamily="2" charset="-79"/>
              </a:rPr>
              <a:t>Международный 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cs typeface="Aharoni" pitchFamily="2" charset="-79"/>
              </a:rPr>
              <a:t>литературно-художественный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cs typeface="Aharoni" pitchFamily="2" charset="-79"/>
              </a:rPr>
              <a:t>  конкурс-фестиваль 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cs typeface="Aharoni" pitchFamily="2" charset="-79"/>
              </a:rPr>
              <a:t>«Крылья Пегаса» </a:t>
            </a:r>
            <a:r>
              <a:rPr lang="ru-RU" sz="3600" b="1" dirty="0">
                <a:solidFill>
                  <a:srgbClr val="002060"/>
                </a:solidFill>
                <a:cs typeface="Aharoni" pitchFamily="2" charset="-79"/>
              </a:rPr>
              <a:t>-</a:t>
            </a:r>
            <a:endParaRPr lang="ru-RU" sz="3600" b="1" dirty="0">
              <a:solidFill>
                <a:srgbClr val="002060"/>
              </a:solidFill>
              <a:cs typeface="Aharoni" pitchFamily="2" charset="-79"/>
            </a:endParaRPr>
          </a:p>
          <a:p>
            <a:pPr algn="ctr"/>
            <a:r>
              <a:rPr lang="ru-RU" sz="3600" b="1">
                <a:solidFill>
                  <a:srgbClr val="002060"/>
                </a:solidFill>
                <a:cs typeface="Aharoni" pitchFamily="2" charset="-79"/>
              </a:rPr>
              <a:t>с</a:t>
            </a:r>
            <a:r>
              <a:rPr lang="ru-RU" sz="3600" b="1">
                <a:solidFill>
                  <a:srgbClr val="002060"/>
                </a:solidFill>
                <a:cs typeface="Aharoni" pitchFamily="2" charset="-79"/>
              </a:rPr>
              <a:t>  </a:t>
            </a:r>
            <a:r>
              <a:rPr lang="ru-RU" sz="3600" b="1" dirty="0">
                <a:solidFill>
                  <a:srgbClr val="002060"/>
                </a:solidFill>
                <a:cs typeface="Aharoni" pitchFamily="2" charset="-79"/>
              </a:rPr>
              <a:t>01 </a:t>
            </a:r>
            <a:r>
              <a:rPr lang="ru-RU" sz="3600" b="1">
                <a:solidFill>
                  <a:srgbClr val="002060"/>
                </a:solidFill>
                <a:cs typeface="Aharoni" pitchFamily="2" charset="-79"/>
              </a:rPr>
              <a:t>февраля  по  23 марта 2022 г</a:t>
            </a:r>
            <a:r>
              <a:rPr lang="ru-RU" sz="3600" b="1" dirty="0">
                <a:solidFill>
                  <a:srgbClr val="002060"/>
                </a:solidFill>
                <a:cs typeface="Aharoni" pitchFamily="2" charset="-79"/>
              </a:rPr>
              <a:t>.</a:t>
            </a:r>
            <a:endParaRPr lang="ru-RU" sz="4860" b="1" dirty="0">
              <a:solidFill>
                <a:srgbClr val="002060"/>
              </a:solidFill>
              <a:cs typeface="Aharoni" pitchFamily="2" charset="-79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7" y="341770"/>
            <a:ext cx="2875451" cy="295228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flipH="1">
            <a:off x="2305243" y="2263140"/>
            <a:ext cx="30860" cy="352158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844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9608" y="116699"/>
            <a:ext cx="7498080" cy="1301007"/>
          </a:xfrm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tt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Республиканский семинар для </a:t>
            </a: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учителей родного (татарского) языка и литературы</a:t>
            </a:r>
            <a:r>
              <a:rPr lang="tt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 теме:</a:t>
            </a: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«Современный урок родного (татарского) языка и литературы в условиях модернизации </a:t>
            </a: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alt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/>
          </a:p>
        </p:txBody>
      </p:sp>
      <p:pic>
        <p:nvPicPr>
          <p:cNvPr id="4" name="Picture 7" descr="C:\Users\Uchitel\Desktop\IMG-20210419-WA00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1457780"/>
            <a:ext cx="7200800" cy="499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973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:\Users\Uchitel\Desktop\IMG-20210419-WA0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884" y="686222"/>
            <a:ext cx="7812360" cy="567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698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2423592" y="188640"/>
            <a:ext cx="8280920" cy="1296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563" indent="-182563" algn="ctr" defTabSz="914400" fontAlgn="base">
              <a:spcAft>
                <a:spcPct val="0"/>
              </a:spcAft>
              <a:defRPr/>
            </a:pPr>
            <a:r>
              <a:rPr lang="ru-RU" sz="2400" b="1" i="1" dirty="0">
                <a:solidFill>
                  <a:prstClr val="black"/>
                </a:solidFill>
                <a:cs typeface="Times New Roman" pitchFamily="18" charset="0"/>
              </a:rPr>
              <a:t>Семинар для учителей математики республики по теме: «Практико-ориентированная обучающая среда как условие повышения качества образования»</a:t>
            </a: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876" y="3530247"/>
            <a:ext cx="2344623" cy="3125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D:\Загрузки\_NALAuTCQz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07" y="1772816"/>
            <a:ext cx="226825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217" y="1628800"/>
            <a:ext cx="2199485" cy="2952328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629" y="3773981"/>
            <a:ext cx="2268752" cy="2881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728" y="3773911"/>
            <a:ext cx="2165272" cy="2886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704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495600" y="188640"/>
            <a:ext cx="7056784" cy="6408712"/>
            <a:chOff x="1043608" y="1844824"/>
            <a:chExt cx="6476654" cy="598011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58" t="20293" r="20732" b="6732"/>
            <a:stretch/>
          </p:blipFill>
          <p:spPr bwMode="auto">
            <a:xfrm>
              <a:off x="1043608" y="1844824"/>
              <a:ext cx="6476654" cy="5980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293" r="40318" b="66498"/>
            <a:stretch/>
          </p:blipFill>
          <p:spPr bwMode="auto">
            <a:xfrm>
              <a:off x="1068363" y="1844824"/>
              <a:ext cx="6451899" cy="1082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1939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3592" y="260649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algn="ctr"/>
            <a:r>
              <a:rPr lang="ru-RU" sz="3000" b="1" i="1" dirty="0">
                <a:solidFill>
                  <a:prstClr val="black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Республиканский этап </a:t>
            </a:r>
            <a:br>
              <a:rPr lang="ru-RU" sz="3000" b="1" i="1" dirty="0">
                <a:solidFill>
                  <a:prstClr val="black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000" b="1" i="1" dirty="0">
                <a:solidFill>
                  <a:prstClr val="black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Всероссийских </a:t>
            </a:r>
            <a:r>
              <a:rPr lang="ru-RU" sz="3000" b="1" i="1" dirty="0" err="1">
                <a:solidFill>
                  <a:prstClr val="black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Занковских</a:t>
            </a:r>
            <a:r>
              <a:rPr lang="ru-RU" sz="3000" b="1" i="1" dirty="0">
                <a:solidFill>
                  <a:prstClr val="black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 чтений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" t="14575" r="28110" b="289"/>
          <a:stretch/>
        </p:blipFill>
        <p:spPr bwMode="auto">
          <a:xfrm>
            <a:off x="2711624" y="1484785"/>
            <a:ext cx="3748794" cy="3021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56" y="1484785"/>
            <a:ext cx="2941735" cy="302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442" y="3983242"/>
            <a:ext cx="5532904" cy="2676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77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2927704" y="519444"/>
            <a:ext cx="7208339" cy="16328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563" indent="-182563" algn="ctr" defTabSz="914400" fontAlgn="base">
              <a:spcAft>
                <a:spcPct val="0"/>
              </a:spcAft>
              <a:defRPr/>
            </a:pPr>
            <a:r>
              <a:rPr lang="ru-RU" b="1" i="1" dirty="0">
                <a:solidFill>
                  <a:prstClr val="black"/>
                </a:solidFill>
                <a:cs typeface="Times New Roman" pitchFamily="18" charset="0"/>
              </a:rPr>
              <a:t>Публикации педагогов гимназии</a:t>
            </a:r>
            <a:r>
              <a:rPr lang="ru-RU" b="1" i="1" dirty="0">
                <a:solidFill>
                  <a:prstClr val="black"/>
                </a:solidFill>
                <a:cs typeface="Times New Roman" pitchFamily="18" charset="0"/>
              </a:rPr>
              <a:t/>
            </a:r>
            <a:br>
              <a:rPr lang="ru-RU" b="1" i="1" dirty="0">
                <a:solidFill>
                  <a:prstClr val="black"/>
                </a:solidFill>
                <a:cs typeface="Times New Roman" pitchFamily="18" charset="0"/>
              </a:rPr>
            </a:br>
            <a:r>
              <a:rPr lang="ru-RU" b="1" i="1" dirty="0">
                <a:solidFill>
                  <a:prstClr val="black"/>
                </a:solidFill>
                <a:cs typeface="Times New Roman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700" y="1628813"/>
            <a:ext cx="1943269" cy="36762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797" y="2276876"/>
            <a:ext cx="1714649" cy="32433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857" y="2839005"/>
            <a:ext cx="1956986" cy="36640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9121" y="2815300"/>
            <a:ext cx="1842676" cy="3444539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731" y="2407889"/>
            <a:ext cx="2116137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509" y="1808833"/>
            <a:ext cx="2354727" cy="3316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58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Office PowerPoint</Application>
  <PresentationFormat>Широкоэкранный</PresentationFormat>
  <Paragraphs>50</Paragraphs>
  <Slides>35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4" baseType="lpstr">
      <vt:lpstr>Aharoni</vt:lpstr>
      <vt:lpstr>Algerian</vt:lpstr>
      <vt:lpstr>Arial</vt:lpstr>
      <vt:lpstr>Calibri</vt:lpstr>
      <vt:lpstr>Calibri Light</vt:lpstr>
      <vt:lpstr>Monotype Corsiva</vt:lpstr>
      <vt:lpstr>Times New Roman</vt:lpstr>
      <vt:lpstr>Тема Office</vt:lpstr>
      <vt:lpstr>Acrobat Document</vt:lpstr>
      <vt:lpstr>Кадровый состав</vt:lpstr>
      <vt:lpstr>Эксперты комиссии по проверке работ ГИА по математике</vt:lpstr>
      <vt:lpstr>   Елена Михайловна Миронова – победитель муниципального этапа республиканского конкурса профессионального мастерства Учитель года  «Воспитать человека» в номинации ««Инновации и традиции в преподавании», 2021 г.</vt:lpstr>
      <vt:lpstr>Республиканский семинар для учителей родного (татарского) языка и литературы по теме: «Современный урок родного (татарского) языка и литературы в условиях модернизации образования»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Республиканский этап Всероссийских Занковских чтений  </vt:lpstr>
      <vt:lpstr>Патриотическое воспитание</vt:lpstr>
      <vt:lpstr>Презентация PowerPoint</vt:lpstr>
      <vt:lpstr>Презентация PowerPoint</vt:lpstr>
      <vt:lpstr>Презентация PowerPoint</vt:lpstr>
      <vt:lpstr>Школьный инженерно-математический центр 2020-2021  учебный год</vt:lpstr>
      <vt:lpstr>Щербаков Александр Васильевич-преподаватель курса:  «Начертательная геометрия»</vt:lpstr>
      <vt:lpstr>Интеллектуальная игра-викторина «Брейн-ринг»,  посвященная 60-летию полета человека в космос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 Всероссийский конкурс «Агро НТИ – 2021»  (заочный тур)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Педагог дополнительного образования Шевелёва Екатерина Викторовна</vt:lpstr>
      <vt:lpstr>Презентация PowerPoint</vt:lpstr>
      <vt:lpstr>           Всероссийская научно-исследовательская конференция по судостроению,   посвященная Б. Е. Бутоме, среди учащихся  Ассоциированных школ ЮНЕСКО и клубов друзей ЮНЕСКО Республики Татарстан и Российской Федерации, 21.01.2022 г.   </vt:lpstr>
      <vt:lpstr>Всероссийская научно-практическая конференция «Татары, прославившие свой народ», 28.01.2022 г.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Кадровый состав</dc:title>
  <dc:creator>Пользователь</dc:creator>
  <cp:lastModifiedBy>Пользователь</cp:lastModifiedBy>
  <cp:revision>1</cp:revision>
  <dcterms:created xsi:type="dcterms:W3CDTF">2023-12-11T12:51:34Z</dcterms:created>
  <dcterms:modified xsi:type="dcterms:W3CDTF">2023-12-11T12:52:05Z</dcterms:modified>
</cp:coreProperties>
</file>